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9" r:id="rId4"/>
    <p:sldId id="262" r:id="rId5"/>
    <p:sldId id="263" r:id="rId6"/>
    <p:sldId id="258" r:id="rId7"/>
    <p:sldId id="260" r:id="rId8"/>
    <p:sldId id="261" r:id="rId9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23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526C-ED0C-496D-A231-F0C142CB417F}" type="datetimeFigureOut">
              <a:rPr lang="ru-RU" smtClean="0"/>
              <a:pPr/>
              <a:t>29.08.2021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B06E1-0A47-4C7D-9199-CB803AEEEB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73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526C-ED0C-496D-A231-F0C142CB417F}" type="datetimeFigureOut">
              <a:rPr lang="ru-RU" smtClean="0"/>
              <a:pPr/>
              <a:t>29.08.2021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B06E1-0A47-4C7D-9199-CB803AEEEB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145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526C-ED0C-496D-A231-F0C142CB417F}" type="datetimeFigureOut">
              <a:rPr lang="ru-RU" smtClean="0"/>
              <a:pPr/>
              <a:t>29.08.2021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B06E1-0A47-4C7D-9199-CB803AEEEB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026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526C-ED0C-496D-A231-F0C142CB417F}" type="datetimeFigureOut">
              <a:rPr lang="ru-RU" smtClean="0"/>
              <a:pPr/>
              <a:t>29.08.2021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B06E1-0A47-4C7D-9199-CB803AEEEB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832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526C-ED0C-496D-A231-F0C142CB417F}" type="datetimeFigureOut">
              <a:rPr lang="ru-RU" smtClean="0"/>
              <a:pPr/>
              <a:t>29.08.2021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B06E1-0A47-4C7D-9199-CB803AEEEB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539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526C-ED0C-496D-A231-F0C142CB417F}" type="datetimeFigureOut">
              <a:rPr lang="ru-RU" smtClean="0"/>
              <a:pPr/>
              <a:t>29.08.2021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B06E1-0A47-4C7D-9199-CB803AEEEB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16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526C-ED0C-496D-A231-F0C142CB417F}" type="datetimeFigureOut">
              <a:rPr lang="ru-RU" smtClean="0"/>
              <a:pPr/>
              <a:t>29.08.2021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B06E1-0A47-4C7D-9199-CB803AEEEB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6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526C-ED0C-496D-A231-F0C142CB417F}" type="datetimeFigureOut">
              <a:rPr lang="ru-RU" smtClean="0"/>
              <a:pPr/>
              <a:t>29.08.2021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B06E1-0A47-4C7D-9199-CB803AEEEB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097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526C-ED0C-496D-A231-F0C142CB417F}" type="datetimeFigureOut">
              <a:rPr lang="ru-RU" smtClean="0"/>
              <a:pPr/>
              <a:t>29.08.2021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B06E1-0A47-4C7D-9199-CB803AEEEB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741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526C-ED0C-496D-A231-F0C142CB417F}" type="datetimeFigureOut">
              <a:rPr lang="ru-RU" smtClean="0"/>
              <a:pPr/>
              <a:t>29.08.2021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B06E1-0A47-4C7D-9199-CB803AEEEB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34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526C-ED0C-496D-A231-F0C142CB417F}" type="datetimeFigureOut">
              <a:rPr lang="ru-RU" smtClean="0"/>
              <a:pPr/>
              <a:t>29.08.2021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B06E1-0A47-4C7D-9199-CB803AEEEB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31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0526C-ED0C-496D-A231-F0C142CB417F}" type="datetimeFigureOut">
              <a:rPr lang="ru-RU" smtClean="0"/>
              <a:pPr/>
              <a:t>29.08.2021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B06E1-0A47-4C7D-9199-CB803AEEEB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49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Уроки в школе Разработки уроков, тематическое планирование, 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1" y="12468"/>
            <a:ext cx="9144000" cy="6833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27584" y="1340768"/>
            <a:ext cx="73448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B050"/>
                </a:solidFill>
              </a:rPr>
              <a:t>КРАТКАЯ   ПРЕЗЕНТАЦИЯ</a:t>
            </a:r>
          </a:p>
          <a:p>
            <a:pPr algn="ctr"/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</a:rPr>
              <a:t>ОБРАЗОВАТЕЛЬНОЙ ПРОГРАММЫ ДОШКОЛЬНОГО  ОБРАЗОВАНИЯ</a:t>
            </a:r>
          </a:p>
          <a:p>
            <a:pPr algn="ctr"/>
            <a:r>
              <a:rPr lang="ru-RU" sz="3600" b="1" i="1" dirty="0" smtClean="0">
                <a:solidFill>
                  <a:srgbClr val="00B050"/>
                </a:solidFill>
              </a:rPr>
              <a:t>МУНИЦИПАЛЬНОГО БЮДЖЕТНОГО ДОШКОЛЬНОГО ОБРАЗОВАТЕЛЬНОГО УЧРЕЖДЕНИЯ  «ДЕТСКИЙ САД № 40»</a:t>
            </a:r>
            <a:endParaRPr lang="ru-RU" sz="36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653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Уроки в школе Разработки уроков, тематическое планирование, 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44"/>
            <a:ext cx="9144000" cy="6833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7544" y="1305342"/>
            <a:ext cx="8352928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/>
              <a:t>	</a:t>
            </a:r>
            <a:r>
              <a:rPr lang="ru-RU" sz="2400" b="1" i="1" dirty="0" smtClean="0">
                <a:latin typeface="Myriad Pro Light" pitchFamily="34" charset="0"/>
                <a:ea typeface="BatangChe" panose="02030609000101010101" pitchFamily="49" charset="-127"/>
              </a:rPr>
              <a:t>Образовательная </a:t>
            </a:r>
            <a:r>
              <a:rPr lang="ru-RU" sz="2400" b="1" i="1" dirty="0">
                <a:latin typeface="Myriad Pro Light" pitchFamily="34" charset="0"/>
                <a:ea typeface="BatangChe" panose="02030609000101010101" pitchFamily="49" charset="-127"/>
              </a:rPr>
              <a:t>программа дошкольного образования  МБДОУ «Детский сад № 40» разработана в соответствии с Федеральным  государственным образовательным стандартом  дошкольного образования (Приказ Министерства образования и науки РФ от 17 октября 2013 г. №1155) </a:t>
            </a:r>
            <a:r>
              <a:rPr lang="ru-RU" sz="2400" b="1" i="1" dirty="0" smtClean="0">
                <a:latin typeface="Myriad Pro Light" pitchFamily="34" charset="0"/>
                <a:ea typeface="BatangChe" panose="02030609000101010101" pitchFamily="49" charset="-127"/>
              </a:rPr>
              <a:t>.</a:t>
            </a:r>
          </a:p>
          <a:p>
            <a:pPr algn="just"/>
            <a:r>
              <a:rPr lang="ru-RU" sz="2400" b="1" i="1" dirty="0">
                <a:latin typeface="Myriad Pro Light" pitchFamily="34" charset="0"/>
                <a:ea typeface="BatangChe" panose="02030609000101010101" pitchFamily="49" charset="-127"/>
              </a:rPr>
              <a:t>	Образовательная программа разработана с учетом парциальных программ. </a:t>
            </a:r>
            <a:endParaRPr lang="ru-RU" sz="2400" b="1" dirty="0">
              <a:latin typeface="Myriad Pro Light" pitchFamily="34" charset="0"/>
              <a:ea typeface="BatangChe" panose="02030609000101010101" pitchFamily="49" charset="-127"/>
            </a:endParaRPr>
          </a:p>
          <a:p>
            <a:pPr algn="just"/>
            <a:r>
              <a:rPr lang="ru-RU" sz="2000" b="1" dirty="0">
                <a:latin typeface="Myriad Pro Light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73132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Уроки в школе Разработки уроков, тематическое планирование, 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704"/>
            <a:ext cx="9144000" cy="6833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31540" y="1166619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Цели Образовательной Программы МБДОУ № </a:t>
            </a:r>
            <a:r>
              <a:rPr lang="ru-RU" b="1" dirty="0" smtClean="0"/>
              <a:t>40:</a:t>
            </a:r>
            <a:endParaRPr lang="ru-RU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/>
              <a:t>повышение социального статуса дошкольного образования;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/>
              <a:t>обеспечение государством равенства возможностей для каждого ребенка в получении качественного дошкольного образования;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/>
              <a:t>обеспечение государственных гарантий уровня и качества дошкольного образования.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1902" y="2920945"/>
            <a:ext cx="84609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Задачи Образовательной Программы МБДОУ № </a:t>
            </a:r>
            <a:r>
              <a:rPr lang="ru-RU" b="1" dirty="0" smtClean="0"/>
              <a:t>40:</a:t>
            </a:r>
            <a:endParaRPr lang="ru-RU" dirty="0"/>
          </a:p>
          <a:p>
            <a:r>
              <a:rPr lang="ru-RU" dirty="0"/>
              <a:t>1) охрана и укрепления физического и психического здоровья детей, в том числе их эмоционального благополучия;</a:t>
            </a:r>
          </a:p>
          <a:p>
            <a:r>
              <a:rPr lang="ru-RU" dirty="0"/>
              <a:t>2) обеспечение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</a:t>
            </a:r>
          </a:p>
          <a:p>
            <a:r>
              <a:rPr lang="ru-RU" dirty="0"/>
              <a:t>3) обеспечение преемственности целей, задач и содержания образования, реализуемых в рамках образовательных программ различных уровней (далее - преемственность основных образовательных программ дошкольного и начального общего образования</a:t>
            </a:r>
            <a:r>
              <a:rPr lang="ru-RU" dirty="0" smtClean="0"/>
              <a:t>);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3706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Уроки в школе Разработки уроков, тематическое планирование, 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44"/>
            <a:ext cx="9144000" cy="6833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7504" y="116632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4) создание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5158" y="1340768"/>
            <a:ext cx="862933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5</a:t>
            </a:r>
            <a:r>
              <a:rPr lang="ru-RU" dirty="0"/>
              <a:t>) объединение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общества;</a:t>
            </a:r>
          </a:p>
          <a:p>
            <a:pPr algn="just"/>
            <a:r>
              <a:rPr lang="ru-RU" dirty="0"/>
              <a:t>6) формирование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деятельности;</a:t>
            </a:r>
          </a:p>
          <a:p>
            <a:pPr algn="just"/>
            <a:r>
              <a:rPr lang="ru-RU" dirty="0"/>
              <a:t>7) обеспечение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</a:t>
            </a:r>
            <a:r>
              <a:rPr lang="ru-RU" dirty="0" smtClean="0"/>
              <a:t>;</a:t>
            </a:r>
          </a:p>
          <a:p>
            <a:pPr algn="just"/>
            <a:r>
              <a:rPr lang="ru-RU" dirty="0"/>
              <a:t>8) формирование социокультурной среды, соответствующей возрастным, индивидуальным, психологическим и физиологическим особенностям детей;</a:t>
            </a:r>
          </a:p>
          <a:p>
            <a:pPr algn="just"/>
            <a:r>
              <a:rPr lang="ru-RU" dirty="0"/>
              <a:t>9) обеспечения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8800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Уроки в школе Разработки уроков, тематическое планирование, 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83" y="24936"/>
            <a:ext cx="9144000" cy="6833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7649" y="188640"/>
            <a:ext cx="84249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7030A0"/>
                </a:solidFill>
              </a:rPr>
              <a:t>	Образовательная </a:t>
            </a:r>
            <a:r>
              <a:rPr lang="ru-RU" b="1" dirty="0">
                <a:solidFill>
                  <a:srgbClr val="7030A0"/>
                </a:solidFill>
              </a:rPr>
              <a:t>Программа МБДОУ № </a:t>
            </a:r>
            <a:r>
              <a:rPr lang="ru-RU" b="1" dirty="0" smtClean="0">
                <a:solidFill>
                  <a:srgbClr val="7030A0"/>
                </a:solidFill>
              </a:rPr>
              <a:t>40 </a:t>
            </a:r>
            <a:r>
              <a:rPr lang="ru-RU" b="1" dirty="0"/>
              <a:t>направлена</a:t>
            </a:r>
            <a:r>
              <a:rPr lang="ru-RU" dirty="0"/>
              <a:t> на разностороннее развитие детей с 2 до 8 лет с учётом их возрастных и индивидуальных особенностей, </a:t>
            </a:r>
            <a:r>
              <a:rPr lang="ru-RU" dirty="0" smtClean="0"/>
              <a:t> </a:t>
            </a:r>
            <a:r>
              <a:rPr lang="ru-RU" dirty="0"/>
              <a:t>достижение детьми дошкольного возраста уровня развития, необходимого и достаточного для успешного освоения ими образовательных программ начального общего образования, на основе индивидуального подхода к детям дошкольного возраста и специфичных для детей дошкольного возраста видов деятельности</a:t>
            </a:r>
            <a:r>
              <a:rPr lang="ru-RU" dirty="0" smtClean="0"/>
              <a:t>.</a:t>
            </a:r>
          </a:p>
          <a:p>
            <a:pPr algn="just"/>
            <a:r>
              <a:rPr lang="ru-RU" b="1" dirty="0" smtClean="0">
                <a:solidFill>
                  <a:srgbClr val="7030A0"/>
                </a:solidFill>
              </a:rPr>
              <a:t>	Образовательная </a:t>
            </a:r>
            <a:r>
              <a:rPr lang="ru-RU" b="1" dirty="0">
                <a:solidFill>
                  <a:srgbClr val="7030A0"/>
                </a:solidFill>
              </a:rPr>
              <a:t>Программа МБДОУ № </a:t>
            </a:r>
            <a:r>
              <a:rPr lang="ru-RU" b="1" dirty="0" smtClean="0">
                <a:solidFill>
                  <a:srgbClr val="7030A0"/>
                </a:solidFill>
              </a:rPr>
              <a:t>40 </a:t>
            </a:r>
            <a:r>
              <a:rPr lang="ru-RU" dirty="0"/>
              <a:t>направлена на создание условий развития ребёнка, открывающих возможности для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 и соответствующими возрасту видами деятельности (игры, познавательной и исследовательской деятельности, в форме творческой активности, обеспечивающей художественно – эстетическое развитие ребёнка); на создание развивающей образовательной среды, которая представляет собой систему условий социализации и индивидуализации детей.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6764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Уроки в школе Разработки уроков, тематическое планирование, 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3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116632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	В </a:t>
            </a:r>
            <a:r>
              <a:rPr lang="ru-RU" dirty="0"/>
              <a:t>МБДОУ группы функционируют в режиме 5 – дневной рабочей недели, с 12 – часовым пребыванием. Воспитание и обучение в детском саду носит   общедоступный характер и ведется на русском языке.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196752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Используемые  примерные и авторские программы</a:t>
            </a:r>
            <a:r>
              <a:rPr lang="ru-RU" b="1" dirty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  <a:p>
            <a:pPr algn="ctr"/>
            <a:r>
              <a:rPr lang="ru-RU" dirty="0">
                <a:solidFill>
                  <a:srgbClr val="FF0000"/>
                </a:solidFill>
              </a:rPr>
              <a:t> </a:t>
            </a:r>
            <a:endParaRPr lang="ru-RU" dirty="0" smtClean="0">
              <a:solidFill>
                <a:srgbClr val="FF0000"/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Н.Н. Кондратьева «Мы» ( Санкт-Петербург: Детство-Пресс, 2006) – для воспитанников с 4 лет;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И</a:t>
            </a:r>
            <a:r>
              <a:rPr lang="ru-RU" dirty="0"/>
              <a:t>. М. </a:t>
            </a:r>
            <a:r>
              <a:rPr lang="ru-RU" dirty="0" err="1"/>
              <a:t>Каплунова</a:t>
            </a:r>
            <a:r>
              <a:rPr lang="ru-RU" dirty="0"/>
              <a:t>,  И.А.  </a:t>
            </a:r>
            <a:r>
              <a:rPr lang="ru-RU" dirty="0" err="1"/>
              <a:t>Новоскольцева</a:t>
            </a:r>
            <a:r>
              <a:rPr lang="ru-RU" dirty="0"/>
              <a:t> «Ладушки» (Санкт-Петербург: Композитор,2002) для воспитанников с 3 лет;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/>
              <a:t>Н.Н. Авдеева, О.Л. Князева, Р.Б. </a:t>
            </a:r>
            <a:r>
              <a:rPr lang="ru-RU" dirty="0" err="1"/>
              <a:t>Стеркина</a:t>
            </a:r>
            <a:r>
              <a:rPr lang="ru-RU" dirty="0"/>
              <a:t> «Основы безопасности детей дошкольного возраста» (Санкт-Петербург:Детство-Пресс,2002) – для воспитанников с 5 лет</a:t>
            </a:r>
            <a:r>
              <a:rPr lang="ru-RU" dirty="0" smtClean="0"/>
              <a:t>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err="1" smtClean="0"/>
              <a:t>Чермашенцева</a:t>
            </a:r>
            <a:r>
              <a:rPr lang="ru-RU" dirty="0" smtClean="0"/>
              <a:t> </a:t>
            </a:r>
            <a:r>
              <a:rPr lang="ru-RU" dirty="0"/>
              <a:t>О.В. Основы безопасного поведения дошкольников.  – Волгоград: «Учитель», 2008.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/>
              <a:t> Князева О.Л., </a:t>
            </a:r>
            <a:r>
              <a:rPr lang="ru-RU" dirty="0" err="1"/>
              <a:t>Стеркина</a:t>
            </a:r>
            <a:r>
              <a:rPr lang="ru-RU" dirty="0"/>
              <a:t> Р.Б. «Я-ТЫ-МЫ». – М.: Просвещение, 2008.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/>
              <a:t>Николаева С.Н. «Юный эколог». В кн.: «Юный эколог: Программа и условия её реализации в дошкольном учреждении. – М., 1998</a:t>
            </a:r>
            <a:r>
              <a:rPr lang="ru-RU" dirty="0" smtClean="0"/>
              <a:t>.</a:t>
            </a:r>
            <a:endParaRPr lang="ru-RU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/>
              <a:t> </a:t>
            </a:r>
            <a:r>
              <a:rPr lang="ru-RU" dirty="0" err="1"/>
              <a:t>Алямовская</a:t>
            </a:r>
            <a:r>
              <a:rPr lang="ru-RU" dirty="0"/>
              <a:t> В.Г.  Здоровье. – М.: ЛИНКА-ПРЕСС, 1993</a:t>
            </a:r>
            <a:r>
              <a:rPr lang="ru-RU" dirty="0" smtClean="0"/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Е.В. </a:t>
            </a:r>
            <a:r>
              <a:rPr lang="ru-RU" dirty="0" err="1" smtClean="0"/>
              <a:t>Пчелинцева</a:t>
            </a:r>
            <a:r>
              <a:rPr lang="ru-RU" dirty="0" smtClean="0"/>
              <a:t> «Непреходящие ценности малой Родины».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lvl="0" indent="-285750"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0657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Уроки в школе Разработки уроков, тематическое планирование, 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44"/>
            <a:ext cx="9144000" cy="6833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7768" y="216322"/>
            <a:ext cx="874846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FF0000"/>
                </a:solidFill>
              </a:rPr>
              <a:t>Характеристика взаимодействия педагогического </a:t>
            </a:r>
            <a:endParaRPr lang="ru-RU" sz="2000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коллектива </a:t>
            </a:r>
            <a:r>
              <a:rPr lang="ru-RU" sz="2000" dirty="0">
                <a:solidFill>
                  <a:srgbClr val="FF0000"/>
                </a:solidFill>
              </a:rPr>
              <a:t>с </a:t>
            </a:r>
            <a:r>
              <a:rPr lang="ru-RU" sz="2000" dirty="0" smtClean="0">
                <a:solidFill>
                  <a:srgbClr val="FF0000"/>
                </a:solidFill>
              </a:rPr>
              <a:t>семьями воспитанников.</a:t>
            </a:r>
            <a:endParaRPr lang="ru-RU" sz="2000" dirty="0">
              <a:solidFill>
                <a:srgbClr val="FF0000"/>
              </a:solidFill>
            </a:endParaRPr>
          </a:p>
          <a:p>
            <a:r>
              <a:rPr lang="ru-RU" sz="2000" dirty="0"/>
              <a:t> </a:t>
            </a:r>
          </a:p>
          <a:p>
            <a:pPr algn="just"/>
            <a:r>
              <a:rPr lang="ru-RU" dirty="0" smtClean="0"/>
              <a:t>	В </a:t>
            </a:r>
            <a:r>
              <a:rPr lang="ru-RU" dirty="0"/>
              <a:t>современных  условиях дошкольное образовательное учреждение является единственным общественным институтом, регулярно и неформально взаимодействующим с семьей,  то есть  имеющим возможность оказывать  на неё  определенное влияние.</a:t>
            </a:r>
          </a:p>
          <a:p>
            <a:pPr algn="just"/>
            <a:r>
              <a:rPr lang="ru-RU" dirty="0"/>
              <a:t>В основу совместной деятельности семьи и дошкольного учреждения заложены следующие принципы:</a:t>
            </a:r>
          </a:p>
          <a:p>
            <a:pPr algn="just"/>
            <a:r>
              <a:rPr lang="ru-RU" dirty="0"/>
              <a:t>·        единый подход к процессу воспитания ребёнка;</a:t>
            </a:r>
          </a:p>
          <a:p>
            <a:pPr algn="just"/>
            <a:r>
              <a:rPr lang="ru-RU" dirty="0"/>
              <a:t>·        открытость дошкольного учреждения для родителей;</a:t>
            </a:r>
          </a:p>
          <a:p>
            <a:pPr algn="just"/>
            <a:r>
              <a:rPr lang="ru-RU" dirty="0"/>
              <a:t>·        взаимное доверие  во взаимоотношениях педагогов и родителей;</a:t>
            </a:r>
          </a:p>
          <a:p>
            <a:pPr algn="just"/>
            <a:r>
              <a:rPr lang="ru-RU" dirty="0"/>
              <a:t>·        уважение и доброжелательность друг к другу;</a:t>
            </a:r>
          </a:p>
          <a:p>
            <a:pPr algn="just"/>
            <a:r>
              <a:rPr lang="ru-RU" dirty="0"/>
              <a:t>·        дифференцированный подход к каждой семье;</a:t>
            </a:r>
          </a:p>
          <a:p>
            <a:pPr algn="just"/>
            <a:r>
              <a:rPr lang="ru-RU" dirty="0"/>
              <a:t>·        равно ответственность родителей и </a:t>
            </a:r>
            <a:r>
              <a:rPr lang="ru-RU" dirty="0" smtClean="0"/>
              <a:t>педагогов</a:t>
            </a:r>
            <a:r>
              <a:rPr lang="ru-RU" dirty="0"/>
              <a:t>.</a:t>
            </a:r>
          </a:p>
          <a:p>
            <a:pPr algn="ctr"/>
            <a:r>
              <a:rPr lang="ru-RU" i="1" dirty="0">
                <a:solidFill>
                  <a:srgbClr val="FF0000"/>
                </a:solidFill>
              </a:rPr>
              <a:t>Задачи:	</a:t>
            </a:r>
            <a:endParaRPr lang="ru-RU" dirty="0">
              <a:solidFill>
                <a:srgbClr val="FF0000"/>
              </a:solidFill>
            </a:endParaRPr>
          </a:p>
          <a:p>
            <a:pPr algn="just"/>
            <a:r>
              <a:rPr lang="ru-RU" dirty="0"/>
              <a:t>1)      формирование психолого- педагогических знаний родителей;</a:t>
            </a:r>
          </a:p>
          <a:p>
            <a:pPr algn="just"/>
            <a:r>
              <a:rPr lang="ru-RU" dirty="0"/>
              <a:t>2)      приобщение родителей к участию  в жизни ДОУ;</a:t>
            </a:r>
          </a:p>
          <a:p>
            <a:pPr algn="just"/>
            <a:r>
              <a:rPr lang="ru-RU" dirty="0"/>
              <a:t>3)       оказание помощи семьям воспитанников в развитии, воспитании и обучении детей;</a:t>
            </a:r>
          </a:p>
          <a:p>
            <a:pPr algn="just"/>
            <a:r>
              <a:rPr lang="ru-RU" dirty="0"/>
              <a:t>4)      оказание помощи семьям воспитанников в развитии, воспитании и обучении детей, не посещающих ДОУ;</a:t>
            </a:r>
          </a:p>
          <a:p>
            <a:pPr algn="just"/>
            <a:r>
              <a:rPr lang="ru-RU" dirty="0"/>
              <a:t>5)       изучение и пропаганда лучшего семейного опыта.</a:t>
            </a:r>
          </a:p>
        </p:txBody>
      </p:sp>
    </p:spTree>
    <p:extLst>
      <p:ext uri="{BB962C8B-B14F-4D97-AF65-F5344CB8AC3E}">
        <p14:creationId xmlns:p14="http://schemas.microsoft.com/office/powerpoint/2010/main" val="378624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Уроки в школе Разработки уроков, тематическое планирование, 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44"/>
            <a:ext cx="9144000" cy="6833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85873" y="1268760"/>
            <a:ext cx="864096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FF0000"/>
                </a:solidFill>
              </a:rPr>
              <a:t>Система взаимодействия с родителями включает:</a:t>
            </a:r>
            <a:endParaRPr lang="ru-RU" sz="2800" b="1" dirty="0">
              <a:solidFill>
                <a:srgbClr val="FF0000"/>
              </a:solidFill>
            </a:endParaRPr>
          </a:p>
          <a:p>
            <a:r>
              <a:rPr lang="ru-RU" dirty="0"/>
              <a:t>·      ознакомление родителей с результатами работы ДОУ на общих родительских собраниях, анализом участия родительской общественности в жизни ДОУ;</a:t>
            </a:r>
          </a:p>
          <a:p>
            <a:r>
              <a:rPr lang="ru-RU" dirty="0"/>
              <a:t>·      ознакомление родителей с содержанием работы  ДОУ, направленной на физическое, психическое и социальное  развитие ребенка;</a:t>
            </a:r>
          </a:p>
          <a:p>
            <a:r>
              <a:rPr lang="ru-RU" dirty="0"/>
              <a:t>·      участие в составлении планов: спортивных и культурно-массовых мероприятий, работы совета родителей;</a:t>
            </a:r>
          </a:p>
          <a:p>
            <a:r>
              <a:rPr lang="ru-RU" dirty="0"/>
              <a:t>·      целенаправленную работу, пропагандирующую общественное дошкольное воспитание в его разных формах;</a:t>
            </a:r>
          </a:p>
          <a:p>
            <a:r>
              <a:rPr lang="ru-RU" dirty="0"/>
              <a:t>·      обучение конкретным приемам и методам воспитания и развития ребенка в разных видах детской деятельности на семинарах-практикумах, консультациях и открытых занятиях;</a:t>
            </a:r>
          </a:p>
          <a:p>
            <a:r>
              <a:rPr lang="ru-RU" dirty="0"/>
              <a:t>·      консультирование семей детей, не посещающих ДОУ, по проблемам воспитания и развития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7739321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348</Words>
  <Application>Microsoft Office PowerPoint</Application>
  <PresentationFormat>Экран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Пользователь</cp:lastModifiedBy>
  <cp:revision>8</cp:revision>
  <cp:lastPrinted>2015-03-17T02:23:16Z</cp:lastPrinted>
  <dcterms:created xsi:type="dcterms:W3CDTF">2015-03-17T01:45:53Z</dcterms:created>
  <dcterms:modified xsi:type="dcterms:W3CDTF">2021-08-29T15:57:43Z</dcterms:modified>
</cp:coreProperties>
</file>