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5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0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4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7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2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7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7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0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5131-3AF7-4305-B4CD-ADE173ECF32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2034-8356-49D7-AD3E-3ADFA321C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8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32284/3c9b5e2e-4800-4f03-b0c4-5a1464adcf0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7"/>
            <a:ext cx="9163299" cy="73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052736"/>
            <a:ext cx="7128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Аппликация </a:t>
            </a:r>
            <a:endParaRPr lang="ru-RU" sz="4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"Подснежник"</a:t>
            </a:r>
          </a:p>
          <a:p>
            <a:pPr algn="ctr"/>
            <a:endParaRPr lang="ru-RU" sz="44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Группа  «Ладушки»</a:t>
            </a:r>
          </a:p>
          <a:p>
            <a:pPr algn="r"/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Воспитатели</a:t>
            </a:r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: Большакова Е.А.</a:t>
            </a:r>
          </a:p>
          <a:p>
            <a:pPr algn="r"/>
            <a:r>
              <a:rPr lang="ru-RU" sz="3600" b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Большецова</a:t>
            </a:r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О.Е.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C:\Users\user\Downloads\770397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1400"/>
            <a:ext cx="3059918" cy="305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7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32284/3c9b5e2e-4800-4f03-b0c4-5a1464adcf0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" y="-93198"/>
            <a:ext cx="9163299" cy="69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929" y="332656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Цель: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развивать творческую способность, мелкую моторику рук, внимание и речь.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детям правильное представление о характерных особенностях весны - о подснежниках, вызвать интерес к окружающей природе и воспитывать бережное отношение к ней;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продолжать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учить раскладывать готовые детали на листе картона, правильно строить композицию в соответствии с образцом;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продолжать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учить пользоваться кисточкой и клеем, аккуратно наклеивать изображение на заданную плоскость листа;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воспитывать умение понимать и выполнять учебную задачу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Словарная работа: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проталина, подснежник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Предшествующая работа: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Ситуативная беседа о приметах весны, рассматривание иллюстраций по теме "Весна", "Весенние цветы.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Оборудование: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детали подснежника (лепестки, ствол, листок, вата, клей ПВА, кисточки для клея, салфетки, клеёнки, картон; иллюстрации с изображением подснежника.</a:t>
            </a:r>
          </a:p>
        </p:txBody>
      </p:sp>
    </p:spTree>
    <p:extLst>
      <p:ext uri="{BB962C8B-B14F-4D97-AF65-F5344CB8AC3E}">
        <p14:creationId xmlns:p14="http://schemas.microsoft.com/office/powerpoint/2010/main" val="354610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32284/3c9b5e2e-4800-4f03-b0c4-5a1464adcf0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94"/>
            <a:ext cx="9163299" cy="69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pdb/1515178/c32db803-bb13-4fbb-9f6c-07678c833eee/s1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787342" cy="54047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05284" y="26064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Весенний лес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3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32284/3c9b5e2e-4800-4f03-b0c4-5a1464adcf0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94"/>
            <a:ext cx="9163299" cy="69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newokruga.ru/wp-content/uploads/sites/13/2020/02/IMG_3795-1620x10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73869"/>
            <a:ext cx="4320480" cy="29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43808" y="260648"/>
            <a:ext cx="261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Первые цветы 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04340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19" y="783868"/>
            <a:ext cx="8712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Беседа:</a:t>
            </a:r>
            <a:r>
              <a:rPr lang="ru-RU" b="1" dirty="0" smtClean="0">
                <a:solidFill>
                  <a:srgbClr val="002060"/>
                </a:solidFill>
              </a:rPr>
              <a:t> Подснежник - является </a:t>
            </a:r>
            <a:r>
              <a:rPr lang="ru-RU" b="1" dirty="0">
                <a:solidFill>
                  <a:srgbClr val="002060"/>
                </a:solidFill>
              </a:rPr>
              <a:t>символом весны. У нежного цветка много названий, которые дали ему люди разных национальностей. В Великобритании подснежник называют "снежная капля", в Германии - "снежный колокольчик". Итальянцы дали ему название "</a:t>
            </a:r>
            <a:r>
              <a:rPr lang="ru-RU" b="1" dirty="0" err="1">
                <a:solidFill>
                  <a:srgbClr val="002060"/>
                </a:solidFill>
              </a:rPr>
              <a:t>снегосверлитель</a:t>
            </a:r>
            <a:r>
              <a:rPr lang="ru-RU" b="1" dirty="0">
                <a:solidFill>
                  <a:srgbClr val="002060"/>
                </a:solidFill>
              </a:rPr>
              <a:t>", а болгары "задира".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	Русское </a:t>
            </a:r>
            <a:r>
              <a:rPr lang="ru-RU" b="1" dirty="0">
                <a:solidFill>
                  <a:srgbClr val="002060"/>
                </a:solidFill>
              </a:rPr>
              <a:t>название объяснимо: подснежник - потому что первым пробивается из-под зимнего покрова к теплому весеннему солнцу.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У жителей Древней Руси была такая легенда. Однажды злая Зима вместе с Морозом и Метелью не захотели уступать место теплой Весне. Все растения обуял ужас и только один подснежник поднял голову вверх и пробился сквозь снег. Солнце заметило его белоснежные цветочки и отправило свои лучи на Землю. Снег растаял и пришла Весна!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	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69001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Подснежник - редкий цветок, он занесен в "Красную книгу".</a:t>
            </a:r>
          </a:p>
        </p:txBody>
      </p:sp>
    </p:spTree>
    <p:extLst>
      <p:ext uri="{BB962C8B-B14F-4D97-AF65-F5344CB8AC3E}">
        <p14:creationId xmlns:p14="http://schemas.microsoft.com/office/powerpoint/2010/main" val="45612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32284/3c9b5e2e-4800-4f03-b0c4-5a1464adcf0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94"/>
            <a:ext cx="9163299" cy="69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1420" y="260648"/>
            <a:ext cx="261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Подснежник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043400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 лесной проталинке Рос цветочек маленький, Нежный и пушистый, Бело-серебристый.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Мы </a:t>
            </a:r>
            <a:r>
              <a:rPr lang="ru-RU" b="1" dirty="0">
                <a:solidFill>
                  <a:srgbClr val="002060"/>
                </a:solidFill>
              </a:rPr>
              <a:t>цветок срывать не стали,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Мы </a:t>
            </a:r>
            <a:r>
              <a:rPr lang="ru-RU" b="1" dirty="0">
                <a:solidFill>
                  <a:srgbClr val="002060"/>
                </a:solidFill>
              </a:rPr>
              <a:t>его на фото сняли,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теперь он в рамочке На столе у мамочки.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91480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Н. </a:t>
            </a:r>
            <a:r>
              <a:rPr lang="ru-RU" b="1" dirty="0" err="1">
                <a:solidFill>
                  <a:srgbClr val="002060"/>
                </a:solidFill>
              </a:rPr>
              <a:t>Маслей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Прорастает сквозь снежок,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 солнечным лучам, цветок,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Маленький и нежный,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Беленький подснежник.</a:t>
            </a:r>
          </a:p>
        </p:txBody>
      </p:sp>
      <p:pic>
        <p:nvPicPr>
          <p:cNvPr id="8" name="Picture 2" descr="https://avatars.mds.yandex.net/get-pdb/912419/0a382ad4-4559-4044-98d5-02fdcd8f4143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41533"/>
            <a:ext cx="58506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9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32284/3c9b5e2e-4800-4f03-b0c4-5a1464adcf0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99" y="0"/>
            <a:ext cx="9163299" cy="69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436" y="260648"/>
            <a:ext cx="741682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Пальчиковая </a:t>
            </a:r>
            <a:r>
              <a:rPr lang="ru-RU" sz="2400" b="1" dirty="0" smtClean="0">
                <a:solidFill>
                  <a:srgbClr val="C00000"/>
                </a:solidFill>
              </a:rPr>
              <a:t>гимнастика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«Подснежник»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К </a:t>
            </a:r>
            <a:r>
              <a:rPr lang="ru-RU" sz="2000" b="1" dirty="0">
                <a:solidFill>
                  <a:srgbClr val="002060"/>
                </a:solidFill>
              </a:rPr>
              <a:t>нам Весна лишь заглянула </a:t>
            </a: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i="1" dirty="0" smtClean="0">
                <a:solidFill>
                  <a:srgbClr val="002060"/>
                </a:solidFill>
              </a:rPr>
              <a:t>протягивают </a:t>
            </a:r>
            <a:r>
              <a:rPr lang="ru-RU" b="1" i="1" dirty="0">
                <a:solidFill>
                  <a:srgbClr val="002060"/>
                </a:solidFill>
              </a:rPr>
              <a:t>руки </a:t>
            </a:r>
            <a:r>
              <a:rPr lang="ru-RU" b="1" i="1" dirty="0" smtClean="0">
                <a:solidFill>
                  <a:srgbClr val="002060"/>
                </a:solidFill>
              </a:rPr>
              <a:t>вперед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В снег ладошку окунула руки внизу, </a:t>
            </a:r>
            <a:r>
              <a:rPr lang="ru-RU" b="1" i="1" dirty="0" smtClean="0">
                <a:solidFill>
                  <a:srgbClr val="002060"/>
                </a:solidFill>
              </a:rPr>
              <a:t>(перпендикулярно корпус</a:t>
            </a:r>
            <a:endParaRPr lang="ru-RU" b="1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И расцвел там нежный, </a:t>
            </a:r>
            <a:r>
              <a:rPr lang="ru-RU" sz="2000" b="1" i="1" dirty="0" smtClean="0">
                <a:solidFill>
                  <a:srgbClr val="002060"/>
                </a:solidFill>
              </a:rPr>
              <a:t>(</a:t>
            </a:r>
            <a:r>
              <a:rPr lang="ru-RU" b="1" i="1" dirty="0" smtClean="0">
                <a:solidFill>
                  <a:srgbClr val="002060"/>
                </a:solidFill>
              </a:rPr>
              <a:t>руки </a:t>
            </a:r>
            <a:r>
              <a:rPr lang="ru-RU" b="1" i="1" dirty="0">
                <a:solidFill>
                  <a:srgbClr val="002060"/>
                </a:solidFill>
              </a:rPr>
              <a:t>соединяют в бутон на уровне </a:t>
            </a:r>
            <a:r>
              <a:rPr lang="ru-RU" b="1" i="1" dirty="0" smtClean="0">
                <a:solidFill>
                  <a:srgbClr val="002060"/>
                </a:solidFill>
              </a:rPr>
              <a:t>глаз)</a:t>
            </a:r>
            <a:endParaRPr lang="ru-RU" b="1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Маленький </a:t>
            </a:r>
            <a:r>
              <a:rPr lang="ru-RU" sz="2000" b="1" dirty="0" smtClean="0">
                <a:solidFill>
                  <a:srgbClr val="002060"/>
                </a:solidFill>
              </a:rPr>
              <a:t>подснежник. </a:t>
            </a:r>
            <a:r>
              <a:rPr lang="ru-RU" b="1" i="1" dirty="0" smtClean="0">
                <a:solidFill>
                  <a:srgbClr val="002060"/>
                </a:solidFill>
              </a:rPr>
              <a:t>(медленно </a:t>
            </a:r>
            <a:r>
              <a:rPr lang="ru-RU" b="1" i="1" dirty="0">
                <a:solidFill>
                  <a:srgbClr val="002060"/>
                </a:solidFill>
              </a:rPr>
              <a:t>раздвигают </a:t>
            </a:r>
            <a:r>
              <a:rPr lang="ru-RU" b="1" i="1" dirty="0" smtClean="0">
                <a:solidFill>
                  <a:srgbClr val="002060"/>
                </a:solidFill>
              </a:rPr>
              <a:t>пальцы) «</a:t>
            </a:r>
            <a:r>
              <a:rPr lang="ru-RU" b="1" i="1" dirty="0">
                <a:solidFill>
                  <a:srgbClr val="002060"/>
                </a:solidFill>
              </a:rPr>
              <a:t>цветок раскрылся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520" y="479715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dou3.pogranichny.org/wp-content/uploads/sites/8/2019/10/%D0%9F%D0%B0%D0%BB%D1%8C%D1%87%D0%B8%D0%BA%D0%BE%D0%B2%D0%B0%D1%8F-%D0%B3%D0%B8%D0%BC%D0%BD%D0%B0%D1%81%D1%82%D0%B8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75599"/>
            <a:ext cx="5390795" cy="323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5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32284/3c9b5e2e-4800-4f03-b0c4-5a1464adcf0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299" cy="69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9974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Аппликация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72231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Вырезаем из цветной бумаги листья и </a:t>
            </a:r>
            <a:r>
              <a:rPr lang="ru-RU" b="1" dirty="0" smtClean="0">
                <a:solidFill>
                  <a:srgbClr val="002060"/>
                </a:solidFill>
              </a:rPr>
              <a:t>стебли нашего</a:t>
            </a:r>
            <a:r>
              <a:rPr lang="ru-RU" b="1" dirty="0">
                <a:solidFill>
                  <a:srgbClr val="002060"/>
                </a:solidFill>
              </a:rPr>
              <a:t> подснежника.</a:t>
            </a:r>
          </a:p>
        </p:txBody>
      </p:sp>
      <p:pic>
        <p:nvPicPr>
          <p:cNvPr id="2050" name="Picture 2" descr="https://www.maam.ru/upload/blogs/detsad-228157-1457431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57" y="1196752"/>
            <a:ext cx="3960440" cy="528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3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32284/3c9b5e2e-4800-4f03-b0c4-5a1464adcf0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12"/>
            <a:ext cx="9163299" cy="69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2751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Из ватных дисков вырезаем цветы и некоторые диски делим пополам - это будет наш снег.</a:t>
            </a:r>
          </a:p>
        </p:txBody>
      </p:sp>
      <p:pic>
        <p:nvPicPr>
          <p:cNvPr id="2054" name="Picture 6" descr="https://www.maam.ru/upload/blogs/detsad-228157-1457431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719740" cy="34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www.maam.ru/upload/blogs/detsad-228157-14574313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540657" cy="31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4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32284/3c9b5e2e-4800-4f03-b0c4-5a1464adcf0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70" y="-18505"/>
            <a:ext cx="9296987" cy="69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4799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Подбираем </a:t>
            </a:r>
            <a:r>
              <a:rPr lang="ru-RU" b="1" dirty="0">
                <a:solidFill>
                  <a:srgbClr val="002060"/>
                </a:solidFill>
              </a:rPr>
              <a:t>фон и наклеиваем готовые детали.</a:t>
            </a:r>
          </a:p>
        </p:txBody>
      </p:sp>
      <p:pic>
        <p:nvPicPr>
          <p:cNvPr id="8195" name="Picture 3" descr="C:\Users\user\Desktop\ладушки\изображение_viber_2020-04-27_13-32-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11080" r="6524" b="18434"/>
          <a:stretch/>
        </p:blipFill>
        <p:spPr bwMode="auto">
          <a:xfrm>
            <a:off x="2411760" y="647313"/>
            <a:ext cx="4104456" cy="56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472514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5091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64398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002060"/>
                </a:solidFill>
              </a:rPr>
              <a:t>У нас получились самые красивые и удивительные цветы!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2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293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2020-05-03T10:36:14Z</dcterms:created>
  <dcterms:modified xsi:type="dcterms:W3CDTF">2020-05-03T11:25:07Z</dcterms:modified>
</cp:coreProperties>
</file>