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8" r:id="rId3"/>
    <p:sldId id="266" r:id="rId4"/>
    <p:sldId id="261" r:id="rId5"/>
    <p:sldId id="271" r:id="rId6"/>
    <p:sldId id="262" r:id="rId7"/>
    <p:sldId id="264" r:id="rId8"/>
    <p:sldId id="265" r:id="rId9"/>
    <p:sldId id="270" r:id="rId10"/>
    <p:sldId id="272" r:id="rId11"/>
    <p:sldId id="273" r:id="rId12"/>
    <p:sldId id="274" r:id="rId13"/>
    <p:sldId id="275" r:id="rId14"/>
    <p:sldId id="276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017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43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9195B-3FB1-4B79-A571-96E6BB510512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0C6C7-464E-456C-8184-2B36B61C86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4545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checker/>
      </p:transition>
    </mc:Choice>
    <mc:Fallback>
      <p:transition spd="slow">
        <p:check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9195B-3FB1-4B79-A571-96E6BB510512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0C6C7-464E-456C-8184-2B36B61C86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0173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checker/>
      </p:transition>
    </mc:Choice>
    <mc:Fallback>
      <p:transition spd="slow">
        <p:check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9195B-3FB1-4B79-A571-96E6BB510512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0C6C7-464E-456C-8184-2B36B61C86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914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checker/>
      </p:transition>
    </mc:Choice>
    <mc:Fallback>
      <p:transition spd="slow">
        <p:check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9195B-3FB1-4B79-A571-96E6BB510512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0C6C7-464E-456C-8184-2B36B61C86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5213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checker/>
      </p:transition>
    </mc:Choice>
    <mc:Fallback>
      <p:transition spd="slow">
        <p:check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9195B-3FB1-4B79-A571-96E6BB510512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0C6C7-464E-456C-8184-2B36B61C86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0801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checker/>
      </p:transition>
    </mc:Choice>
    <mc:Fallback>
      <p:transition spd="slow">
        <p:check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9195B-3FB1-4B79-A571-96E6BB510512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0C6C7-464E-456C-8184-2B36B61C86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9478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checker/>
      </p:transition>
    </mc:Choice>
    <mc:Fallback>
      <p:transition spd="slow">
        <p:check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9195B-3FB1-4B79-A571-96E6BB510512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0C6C7-464E-456C-8184-2B36B61C86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5574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checker/>
      </p:transition>
    </mc:Choice>
    <mc:Fallback>
      <p:transition spd="slow">
        <p:check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9195B-3FB1-4B79-A571-96E6BB510512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0C6C7-464E-456C-8184-2B36B61C86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4719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checker/>
      </p:transition>
    </mc:Choice>
    <mc:Fallback>
      <p:transition spd="slow">
        <p:check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9195B-3FB1-4B79-A571-96E6BB510512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0C6C7-464E-456C-8184-2B36B61C86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7757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checker/>
      </p:transition>
    </mc:Choice>
    <mc:Fallback>
      <p:transition spd="slow">
        <p:check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9195B-3FB1-4B79-A571-96E6BB510512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0C6C7-464E-456C-8184-2B36B61C86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7049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checker/>
      </p:transition>
    </mc:Choice>
    <mc:Fallback>
      <p:transition spd="slow">
        <p:check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9195B-3FB1-4B79-A571-96E6BB510512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0C6C7-464E-456C-8184-2B36B61C86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0282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checker/>
      </p:transition>
    </mc:Choice>
    <mc:Fallback>
      <p:transition spd="slow">
        <p:check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9195B-3FB1-4B79-A571-96E6BB510512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60C6C7-464E-456C-8184-2B36B61C86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9419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checker/>
      </p:transition>
    </mc:Choice>
    <mc:Fallback>
      <p:transition spd="slow">
        <p:checker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Detskij_film_SSSR_-_Zachem_cheloveku_kanikuly_muzyka_bez_slov_(iPlayer.fm)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1640" y="4581128"/>
            <a:ext cx="609600" cy="609600"/>
          </a:xfrm>
        </p:spPr>
      </p:pic>
      <p:pic>
        <p:nvPicPr>
          <p:cNvPr id="3074" name="Picture 2" descr="https://avatars.mds.yandex.net/get-pdb/2075670/0ef0fe50-42f4-423f-90f8-2be3d51f970e/s12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55776" y="692695"/>
            <a:ext cx="626469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3017C7"/>
                </a:solidFill>
              </a:rPr>
              <a:t>МБДОУ «Детский сад №40»</a:t>
            </a:r>
          </a:p>
          <a:p>
            <a:pPr algn="ctr"/>
            <a:r>
              <a:rPr lang="ru-RU" sz="2400" b="1" dirty="0">
                <a:solidFill>
                  <a:srgbClr val="3017C7"/>
                </a:solidFill>
              </a:rPr>
              <a:t>г</a:t>
            </a:r>
            <a:r>
              <a:rPr lang="ru-RU" sz="2400" b="1" dirty="0" smtClean="0">
                <a:solidFill>
                  <a:srgbClr val="3017C7"/>
                </a:solidFill>
              </a:rPr>
              <a:t>руппа </a:t>
            </a:r>
            <a:r>
              <a:rPr lang="ru-RU" sz="2400" b="1" dirty="0">
                <a:solidFill>
                  <a:srgbClr val="3017C7"/>
                </a:solidFill>
              </a:rPr>
              <a:t>«Радуга»</a:t>
            </a:r>
          </a:p>
          <a:p>
            <a:pPr algn="ctr"/>
            <a:endParaRPr lang="ru-RU" sz="2000" dirty="0"/>
          </a:p>
          <a:p>
            <a:pPr algn="ctr"/>
            <a:endParaRPr lang="ru-RU" sz="2000" dirty="0" smtClean="0"/>
          </a:p>
          <a:p>
            <a:pPr algn="ctr"/>
            <a:r>
              <a:rPr lang="ru-RU" sz="4400" b="1" i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«</a:t>
            </a:r>
            <a:r>
              <a:rPr lang="ru-RU" sz="4400" b="1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Весна красна </a:t>
            </a:r>
            <a:endParaRPr lang="ru-RU" sz="4400" b="1" i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4400" b="1" i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в </a:t>
            </a:r>
            <a:r>
              <a:rPr lang="ru-RU" sz="4400" b="1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гости пришла»</a:t>
            </a:r>
          </a:p>
          <a:p>
            <a:endParaRPr lang="ru-RU" sz="2400" dirty="0"/>
          </a:p>
          <a:p>
            <a:pPr algn="r"/>
            <a:endParaRPr lang="ru-RU" sz="2000" dirty="0" smtClean="0"/>
          </a:p>
          <a:p>
            <a:pPr algn="r"/>
            <a:endParaRPr lang="ru-RU" sz="2000" dirty="0"/>
          </a:p>
          <a:p>
            <a:pPr algn="r"/>
            <a:r>
              <a:rPr lang="ru-RU" sz="2400" b="1" dirty="0" smtClean="0">
                <a:solidFill>
                  <a:srgbClr val="3017C7"/>
                </a:solidFill>
              </a:rPr>
              <a:t> </a:t>
            </a:r>
          </a:p>
          <a:p>
            <a:pPr algn="r"/>
            <a:r>
              <a:rPr lang="ru-RU" sz="2400" b="1" dirty="0" smtClean="0">
                <a:solidFill>
                  <a:srgbClr val="3017C7"/>
                </a:solidFill>
              </a:rPr>
              <a:t>Воспитатели: </a:t>
            </a:r>
            <a:r>
              <a:rPr lang="ru-RU" sz="2400" b="1" dirty="0" err="1" smtClean="0">
                <a:solidFill>
                  <a:srgbClr val="3017C7"/>
                </a:solidFill>
              </a:rPr>
              <a:t>Агабалова</a:t>
            </a:r>
            <a:r>
              <a:rPr lang="ru-RU" sz="2400" b="1" dirty="0" smtClean="0">
                <a:solidFill>
                  <a:srgbClr val="3017C7"/>
                </a:solidFill>
              </a:rPr>
              <a:t> </a:t>
            </a:r>
            <a:r>
              <a:rPr lang="ru-RU" sz="2400" b="1" dirty="0">
                <a:solidFill>
                  <a:srgbClr val="3017C7"/>
                </a:solidFill>
              </a:rPr>
              <a:t>Наталья Валериевна</a:t>
            </a:r>
          </a:p>
          <a:p>
            <a:pPr algn="r"/>
            <a:r>
              <a:rPr lang="ru-RU" sz="2400" b="1" dirty="0" smtClean="0">
                <a:solidFill>
                  <a:srgbClr val="3017C7"/>
                </a:solidFill>
              </a:rPr>
              <a:t>                       Калинина </a:t>
            </a:r>
            <a:r>
              <a:rPr lang="ru-RU" sz="2400" b="1" dirty="0">
                <a:solidFill>
                  <a:srgbClr val="3017C7"/>
                </a:solidFill>
              </a:rPr>
              <a:t>Алла Геннадьевна</a:t>
            </a:r>
          </a:p>
        </p:txBody>
      </p:sp>
      <p:pic>
        <p:nvPicPr>
          <p:cNvPr id="6" name="Picture 2" descr="https://avatars.mds.yandex.net/get-pdb/2839762/3e31a3f0-bb30-49fd-8a3c-a9d4504febf5/s1200?webp=fals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90292"/>
            <a:ext cx="2852102" cy="380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1882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2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https://avatars.mds.yandex.net/get-pdb/2075670/0ef0fe50-42f4-423f-90f8-2be3d51f970e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782"/>
            <a:ext cx="91709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 flipV="1">
            <a:off x="2915816" y="2877329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 smtClean="0">
              <a:solidFill>
                <a:srgbClr val="3017C7"/>
              </a:solidFill>
            </a:endParaRPr>
          </a:p>
          <a:p>
            <a:endParaRPr lang="ru-RU" b="1" dirty="0">
              <a:solidFill>
                <a:srgbClr val="3017C7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24397" y="116632"/>
            <a:ext cx="4203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3017C7"/>
                </a:solidFill>
              </a:rPr>
              <a:t>Сначала делаем «травку»</a:t>
            </a:r>
            <a:endParaRPr lang="ru-RU" sz="2400" b="1" i="1" dirty="0">
              <a:solidFill>
                <a:srgbClr val="3017C7"/>
              </a:solidFill>
            </a:endParaRPr>
          </a:p>
        </p:txBody>
      </p:sp>
      <p:pic>
        <p:nvPicPr>
          <p:cNvPr id="7" name="Рисунок 6" descr="C:\Users\user\Desktop\радуга лепка\20200427_094807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4" t="48917" r="19371" b="15866"/>
          <a:stretch/>
        </p:blipFill>
        <p:spPr bwMode="auto">
          <a:xfrm>
            <a:off x="251519" y="610231"/>
            <a:ext cx="3819525" cy="25685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C:\Users\user\Desktop\радуга лепка\20200427_095339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" t="32933" r="4144" b="18871"/>
          <a:stretch/>
        </p:blipFill>
        <p:spPr bwMode="auto">
          <a:xfrm>
            <a:off x="5220072" y="4042484"/>
            <a:ext cx="3815080" cy="26289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C:\Users\user\Desktop\радуга лепка\20200427_095114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3" t="41827" r="6870" b="14424"/>
          <a:stretch/>
        </p:blipFill>
        <p:spPr bwMode="auto">
          <a:xfrm>
            <a:off x="2555776" y="2194922"/>
            <a:ext cx="3819525" cy="26574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92353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https://avatars.mds.yandex.net/get-pdb/2075670/0ef0fe50-42f4-423f-90f8-2be3d51f970e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2" y="-28460"/>
            <a:ext cx="9147000" cy="688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 flipV="1">
            <a:off x="2915816" y="2877329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 smtClean="0">
              <a:solidFill>
                <a:srgbClr val="3017C7"/>
              </a:solidFill>
            </a:endParaRPr>
          </a:p>
          <a:p>
            <a:endParaRPr lang="ru-RU" b="1" dirty="0">
              <a:solidFill>
                <a:srgbClr val="3017C7"/>
              </a:solidFill>
            </a:endParaRPr>
          </a:p>
        </p:txBody>
      </p:sp>
      <p:pic>
        <p:nvPicPr>
          <p:cNvPr id="7" name="Рисунок 6" descr="C:\Users\user\Desktop\радуга лепка\20200427_10135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9" t="28713" r="8221" b="20251"/>
          <a:stretch/>
        </p:blipFill>
        <p:spPr bwMode="auto">
          <a:xfrm>
            <a:off x="611560" y="871865"/>
            <a:ext cx="3168352" cy="257980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C:\Users\user\Desktop\радуга лепка\20200427_101649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83" r="1113" b="15666"/>
          <a:stretch/>
        </p:blipFill>
        <p:spPr bwMode="auto">
          <a:xfrm>
            <a:off x="2611089" y="3717032"/>
            <a:ext cx="3672408" cy="27529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C:\Users\user\Desktop\радуга лепка\20200427_101544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" t="36321" r="5000" b="7604"/>
          <a:stretch/>
        </p:blipFill>
        <p:spPr bwMode="auto">
          <a:xfrm>
            <a:off x="4932040" y="871865"/>
            <a:ext cx="3517945" cy="26041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55776" y="188640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3017C7"/>
                </a:solidFill>
              </a:rPr>
              <a:t>Делаем цветочки</a:t>
            </a:r>
            <a:endParaRPr lang="ru-RU" sz="2400" b="1" i="1" dirty="0">
              <a:solidFill>
                <a:srgbClr val="3017C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718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https://avatars.mds.yandex.net/get-pdb/2075670/0ef0fe50-42f4-423f-90f8-2be3d51f970e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7000" cy="688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 flipV="1">
            <a:off x="2915816" y="2877329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 smtClean="0">
              <a:solidFill>
                <a:srgbClr val="3017C7"/>
              </a:solidFill>
            </a:endParaRPr>
          </a:p>
          <a:p>
            <a:endParaRPr lang="ru-RU" b="1" dirty="0">
              <a:solidFill>
                <a:srgbClr val="3017C7"/>
              </a:solidFill>
            </a:endParaRPr>
          </a:p>
        </p:txBody>
      </p:sp>
      <p:pic>
        <p:nvPicPr>
          <p:cNvPr id="6" name="Рисунок 5" descr="C:\Users\user\Desktop\радуга лепка\20200427_10180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" t="28571" r="7540" b="25630"/>
          <a:stretch/>
        </p:blipFill>
        <p:spPr bwMode="auto">
          <a:xfrm>
            <a:off x="755576" y="875572"/>
            <a:ext cx="3312368" cy="24782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user\Desktop\радуга лепка\20200427_10190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8" t="34846" r="-78" b="12804"/>
          <a:stretch/>
        </p:blipFill>
        <p:spPr bwMode="auto">
          <a:xfrm>
            <a:off x="4932040" y="835610"/>
            <a:ext cx="3543300" cy="25581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C:\Users\user\Desktop\радуга лепка\20200427_102036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0" t="39318" r="4872" b="10057"/>
          <a:stretch/>
        </p:blipFill>
        <p:spPr bwMode="auto">
          <a:xfrm>
            <a:off x="2559896" y="3789040"/>
            <a:ext cx="3571875" cy="27717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51720" y="188640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3017C7"/>
                </a:solidFill>
              </a:rPr>
              <a:t>Делаем божью коровку</a:t>
            </a:r>
            <a:endParaRPr lang="ru-RU" sz="2400" b="1" i="1" dirty="0">
              <a:solidFill>
                <a:srgbClr val="3017C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211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https://avatars.mds.yandex.net/get-pdb/2075670/0ef0fe50-42f4-423f-90f8-2be3d51f970e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7000" cy="688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 flipV="1">
            <a:off x="2915816" y="2877329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 smtClean="0">
              <a:solidFill>
                <a:srgbClr val="3017C7"/>
              </a:solidFill>
            </a:endParaRPr>
          </a:p>
          <a:p>
            <a:endParaRPr lang="ru-RU" b="1" dirty="0">
              <a:solidFill>
                <a:srgbClr val="3017C7"/>
              </a:solidFill>
            </a:endParaRPr>
          </a:p>
        </p:txBody>
      </p:sp>
      <p:pic>
        <p:nvPicPr>
          <p:cNvPr id="10" name="Рисунок 9" descr="C:\Users\user\Desktop\радуга лепка\20200427_103508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6" t="23705" r="14301" b="34444"/>
          <a:stretch/>
        </p:blipFill>
        <p:spPr bwMode="auto">
          <a:xfrm>
            <a:off x="453200" y="1035094"/>
            <a:ext cx="3124200" cy="24345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C:\Users\user\Desktop\радуга лепка\20200427_155400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" t="31635" r="1255" b="7653"/>
          <a:stretch/>
        </p:blipFill>
        <p:spPr bwMode="auto">
          <a:xfrm>
            <a:off x="3577400" y="2060848"/>
            <a:ext cx="5143500" cy="42957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577400" y="260648"/>
            <a:ext cx="38749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3017C7"/>
                </a:solidFill>
              </a:rPr>
              <a:t>Солнышко</a:t>
            </a:r>
          </a:p>
          <a:p>
            <a:pPr algn="ctr"/>
            <a:endParaRPr lang="ru-RU" sz="2400" b="1" i="1" dirty="0">
              <a:solidFill>
                <a:srgbClr val="3017C7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3017C7"/>
                </a:solidFill>
              </a:rPr>
              <a:t>  И у нас получается такая                                          красивая весенняя полянка.</a:t>
            </a:r>
            <a:endParaRPr lang="ru-RU" sz="2000" b="1" dirty="0">
              <a:solidFill>
                <a:srgbClr val="3017C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863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https://avatars.mds.yandex.net/get-pdb/2075670/0ef0fe50-42f4-423f-90f8-2be3d51f970e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7000" cy="688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 flipV="1">
            <a:off x="2915816" y="2877329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 smtClean="0">
              <a:solidFill>
                <a:srgbClr val="3017C7"/>
              </a:solidFill>
            </a:endParaRPr>
          </a:p>
          <a:p>
            <a:endParaRPr lang="ru-RU" b="1" dirty="0">
              <a:solidFill>
                <a:srgbClr val="3017C7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19672" y="980728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i="1" dirty="0">
              <a:solidFill>
                <a:srgbClr val="3017C7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3688" y="476672"/>
            <a:ext cx="50405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rgbClr val="3017C7"/>
                </a:solidFill>
              </a:rPr>
              <a:t>Желаем вам творческих успехов!</a:t>
            </a:r>
          </a:p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rgbClr val="3017C7"/>
                </a:solidFill>
              </a:rPr>
              <a:t>Присылайте нам фото ваших работ и видео детей с выученными стихотворениями.</a:t>
            </a:r>
          </a:p>
        </p:txBody>
      </p:sp>
      <p:pic>
        <p:nvPicPr>
          <p:cNvPr id="9" name="Рисунок 8" descr="https://avatars.mds.yandex.net/get-altay/859900/2a0000015eb42097f0a423226fe0069291b6/XXXL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85" b="100000" l="147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757239"/>
            <a:ext cx="4392488" cy="38843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9605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https://avatars.mds.yandex.net/get-pdb/2075670/0ef0fe50-42f4-423f-90f8-2be3d51f970e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460"/>
            <a:ext cx="9147000" cy="688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59632" y="476672"/>
            <a:ext cx="654790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3017C7"/>
                </a:solidFill>
              </a:rPr>
              <a:t>Задачи: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rgbClr val="3017C7"/>
                </a:solidFill>
              </a:rPr>
              <a:t>Систематизировать </a:t>
            </a:r>
            <a:r>
              <a:rPr lang="ru-RU" b="1" dirty="0">
                <a:solidFill>
                  <a:srgbClr val="3017C7"/>
                </a:solidFill>
              </a:rPr>
              <a:t>знания детей о весне.</a:t>
            </a:r>
            <a:endParaRPr lang="ru-RU" b="1" dirty="0" smtClean="0">
              <a:solidFill>
                <a:srgbClr val="3017C7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rgbClr val="3017C7"/>
                </a:solidFill>
              </a:rPr>
              <a:t>Продолжать </a:t>
            </a:r>
            <a:r>
              <a:rPr lang="ru-RU" b="1" dirty="0">
                <a:solidFill>
                  <a:srgbClr val="3017C7"/>
                </a:solidFill>
              </a:rPr>
              <a:t>знакомить </a:t>
            </a:r>
            <a:r>
              <a:rPr lang="ru-RU" b="1" dirty="0" smtClean="0">
                <a:solidFill>
                  <a:srgbClr val="3017C7"/>
                </a:solidFill>
              </a:rPr>
              <a:t>ребенка с</a:t>
            </a:r>
            <a:r>
              <a:rPr lang="ru-RU" b="1" dirty="0">
                <a:solidFill>
                  <a:srgbClr val="3017C7"/>
                </a:solidFill>
              </a:rPr>
              <a:t> пластилином и его свойствами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rgbClr val="3017C7"/>
                </a:solidFill>
              </a:rPr>
              <a:t>Формировать </a:t>
            </a:r>
            <a:r>
              <a:rPr lang="ru-RU" b="1" dirty="0">
                <a:solidFill>
                  <a:srgbClr val="3017C7"/>
                </a:solidFill>
              </a:rPr>
              <a:t>интерес к работе с пластилином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rgbClr val="3017C7"/>
                </a:solidFill>
              </a:rPr>
              <a:t> </a:t>
            </a:r>
            <a:r>
              <a:rPr lang="ru-RU" b="1" dirty="0">
                <a:solidFill>
                  <a:srgbClr val="3017C7"/>
                </a:solidFill>
              </a:rPr>
              <a:t>Развивать мелкую моторику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3017C7"/>
                </a:solidFill>
              </a:rPr>
              <a:t>Закрепить знание основных цветов.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3017C7"/>
                </a:solidFill>
              </a:rPr>
              <a:t>Воспитывать интерес к природе и передаче своих впечатлений в изобразительной деятельности.</a:t>
            </a:r>
          </a:p>
        </p:txBody>
      </p:sp>
      <p:pic>
        <p:nvPicPr>
          <p:cNvPr id="1026" name="Picture 2" descr="https://img-2004-04.photosight.ru/02/45007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" t="2684" r="3038" b="3093"/>
          <a:stretch/>
        </p:blipFill>
        <p:spPr bwMode="auto">
          <a:xfrm>
            <a:off x="1907704" y="3212976"/>
            <a:ext cx="5032368" cy="3358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0057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https://avatars.mds.yandex.net/get-pdb/2075670/0ef0fe50-42f4-423f-90f8-2be3d51f970e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0" y="0"/>
            <a:ext cx="914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19735" y="1092513"/>
            <a:ext cx="41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3017C7"/>
                </a:solidFill>
              </a:rPr>
              <a:t>Какое </a:t>
            </a:r>
            <a:r>
              <a:rPr lang="ru-RU" sz="2000" b="1" dirty="0">
                <a:solidFill>
                  <a:srgbClr val="3017C7"/>
                </a:solidFill>
              </a:rPr>
              <a:t>сейчас время года? (весна)</a:t>
            </a:r>
          </a:p>
          <a:p>
            <a:r>
              <a:rPr lang="ru-RU" sz="2000" b="1" dirty="0">
                <a:solidFill>
                  <a:srgbClr val="3017C7"/>
                </a:solidFill>
              </a:rPr>
              <a:t>Все вокруг рады  весне.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9552" y="1852951"/>
            <a:ext cx="41764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FF0000"/>
                </a:solidFill>
              </a:rPr>
              <a:t>Загадка:</a:t>
            </a:r>
          </a:p>
          <a:p>
            <a:r>
              <a:rPr lang="ru-RU" sz="2000" b="1" dirty="0" smtClean="0">
                <a:solidFill>
                  <a:srgbClr val="3017C7"/>
                </a:solidFill>
              </a:rPr>
              <a:t>Кто </a:t>
            </a:r>
            <a:r>
              <a:rPr lang="ru-RU" sz="2000" b="1" dirty="0">
                <a:solidFill>
                  <a:srgbClr val="3017C7"/>
                </a:solidFill>
              </a:rPr>
              <a:t>утром раньше всех встаёт?</a:t>
            </a:r>
          </a:p>
          <a:p>
            <a:r>
              <a:rPr lang="ru-RU" sz="2000" b="1" dirty="0">
                <a:solidFill>
                  <a:srgbClr val="3017C7"/>
                </a:solidFill>
              </a:rPr>
              <a:t>Кто всем тепло и свет даёт?</a:t>
            </a:r>
          </a:p>
          <a:p>
            <a:r>
              <a:rPr lang="ru-RU" sz="2000" b="1" dirty="0">
                <a:solidFill>
                  <a:srgbClr val="3017C7"/>
                </a:solidFill>
              </a:rPr>
              <a:t>(солнце</a:t>
            </a:r>
            <a:r>
              <a:rPr lang="ru-RU" sz="2000" b="1" dirty="0" smtClean="0">
                <a:solidFill>
                  <a:srgbClr val="3017C7"/>
                </a:solidFill>
              </a:rPr>
              <a:t>)</a:t>
            </a:r>
          </a:p>
          <a:p>
            <a:endParaRPr lang="ru-RU" sz="2000" b="1" dirty="0">
              <a:solidFill>
                <a:srgbClr val="3017C7"/>
              </a:solidFill>
            </a:endParaRPr>
          </a:p>
          <a:p>
            <a:r>
              <a:rPr lang="ru-RU" sz="2000" b="1" dirty="0">
                <a:solidFill>
                  <a:srgbClr val="3017C7"/>
                </a:solidFill>
              </a:rPr>
              <a:t>Солнышко становится добрым, ласковым, теплым, согревает все вокруг.</a:t>
            </a:r>
          </a:p>
        </p:txBody>
      </p:sp>
      <p:pic>
        <p:nvPicPr>
          <p:cNvPr id="11" name="Picture 2" descr="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308827"/>
            <a:ext cx="3642792" cy="364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83768" y="332656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</a:rPr>
              <a:t>Беседа о весне:</a:t>
            </a:r>
          </a:p>
        </p:txBody>
      </p:sp>
    </p:spTree>
    <p:extLst>
      <p:ext uri="{BB962C8B-B14F-4D97-AF65-F5344CB8AC3E}">
        <p14:creationId xmlns:p14="http://schemas.microsoft.com/office/powerpoint/2010/main" val="1121245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https://avatars.mds.yandex.net/get-pdb/2075670/0ef0fe50-42f4-423f-90f8-2be3d51f970e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0" y="4151"/>
            <a:ext cx="914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avatars.mds.yandex.net/get-pdb/750997/825daeb6-45b8-4c16-92a1-53f44c3eed2e/s1200?webp=fal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98" y="391177"/>
            <a:ext cx="4719563" cy="303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20072" y="1196752"/>
            <a:ext cx="3744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3017C7"/>
                </a:solidFill>
              </a:rPr>
              <a:t>На деревьях распускаются листочки.</a:t>
            </a:r>
            <a:endParaRPr lang="ru-RU" sz="2400" b="1" dirty="0">
              <a:solidFill>
                <a:srgbClr val="3017C7"/>
              </a:solidFill>
            </a:endParaRPr>
          </a:p>
        </p:txBody>
      </p:sp>
      <p:pic>
        <p:nvPicPr>
          <p:cNvPr id="3076" name="Picture 4" descr="https://cdn.photosight.ru/img/d/6da/6272043_xlarg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623" y="3573016"/>
            <a:ext cx="4682276" cy="3121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9552" y="4452892"/>
            <a:ext cx="36358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3017C7"/>
                </a:solidFill>
              </a:rPr>
              <a:t>Появляется зеленая травка.</a:t>
            </a:r>
            <a:endParaRPr lang="ru-RU" sz="2400" b="1" dirty="0">
              <a:solidFill>
                <a:srgbClr val="3017C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824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https://avatars.mds.yandex.net/get-pdb/2075670/0ef0fe50-42f4-423f-90f8-2be3d51f970e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68" y="-4322"/>
            <a:ext cx="914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51720" y="263265"/>
            <a:ext cx="4608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3017C7"/>
                </a:solidFill>
              </a:rPr>
              <a:t>Расцветают первые цветы.</a:t>
            </a:r>
            <a:endParaRPr lang="ru-RU" sz="2400" b="1" dirty="0">
              <a:solidFill>
                <a:srgbClr val="3017C7"/>
              </a:solidFill>
            </a:endParaRPr>
          </a:p>
        </p:txBody>
      </p:sp>
      <p:pic>
        <p:nvPicPr>
          <p:cNvPr id="11" name="Рисунок 10" descr="https://ds02.infourok.ru/uploads/ex/0e92/0005a059-79550a82/1/img15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19446" r="62660" b="24356"/>
          <a:stretch/>
        </p:blipFill>
        <p:spPr bwMode="auto">
          <a:xfrm>
            <a:off x="3282719" y="980726"/>
            <a:ext cx="2559426" cy="31369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 descr="https://ds02.infourok.ru/uploads/ex/0e92/0005a059-79550a82/1/img15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27351" r="33654" b="18162"/>
          <a:stretch/>
        </p:blipFill>
        <p:spPr bwMode="auto">
          <a:xfrm>
            <a:off x="541413" y="2420888"/>
            <a:ext cx="2571281" cy="31727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871493" y="4300381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Подснежник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69803" y="5746028"/>
            <a:ext cx="1714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Мать-и-мачеха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4" name="Рисунок 13" descr="https://fs03.metod-kopilka.ru/images/doc/10/54606/1/img12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26" t="21796" r="4007" b="28418"/>
          <a:stretch/>
        </p:blipFill>
        <p:spPr bwMode="auto">
          <a:xfrm>
            <a:off x="6084168" y="2479007"/>
            <a:ext cx="2610878" cy="31414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72200" y="5930694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         Медуница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017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https://avatars.mds.yandex.net/get-pdb/2075670/0ef0fe50-42f4-423f-90f8-2be3d51f970e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45" y="10817"/>
            <a:ext cx="914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1560" y="836712"/>
            <a:ext cx="3240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3017C7"/>
                </a:solidFill>
              </a:rPr>
              <a:t>Из теплых краев возвращаются птицы</a:t>
            </a:r>
            <a:endParaRPr lang="ru-RU" sz="2400" b="1" dirty="0">
              <a:solidFill>
                <a:srgbClr val="3017C7"/>
              </a:solidFill>
            </a:endParaRPr>
          </a:p>
        </p:txBody>
      </p:sp>
      <p:pic>
        <p:nvPicPr>
          <p:cNvPr id="1026" name="Picture 2" descr="https://avatars.mds.yandex.net/get-pdb/1336853/916315e0-38a3-41f7-81d6-0932c9a39e2c/s1200?webp=fal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52936"/>
            <a:ext cx="5785525" cy="3615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rus-shkola.ru/wp-content/uploads/2019/10/%D0%B4%D0%BE%D0%BA%D0%BB%D0%B0%D0%B4-%D1%81%D0%BE%D0%BE%D0%B1%D1%89%D0%B5%D0%BD%D0%B8%D0%B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8" r="15210" b="14001"/>
          <a:stretch/>
        </p:blipFill>
        <p:spPr bwMode="auto">
          <a:xfrm>
            <a:off x="4283968" y="119718"/>
            <a:ext cx="4414828" cy="2805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4743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https://avatars.mds.yandex.net/get-pdb/2075670/0ef0fe50-42f4-423f-90f8-2be3d51f970e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81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9" y="764704"/>
            <a:ext cx="3600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b="1" i="1" dirty="0" smtClean="0">
              <a:solidFill>
                <a:srgbClr val="FF0000"/>
              </a:solidFill>
            </a:endParaRPr>
          </a:p>
          <a:p>
            <a:pPr algn="ctr"/>
            <a:r>
              <a:rPr lang="ru-RU" sz="2000" b="1" i="1" dirty="0" smtClean="0">
                <a:solidFill>
                  <a:srgbClr val="FF0000"/>
                </a:solidFill>
              </a:rPr>
              <a:t>Прочитайте вместе с детьми:</a:t>
            </a:r>
          </a:p>
          <a:p>
            <a:endParaRPr lang="ru-RU" b="1" dirty="0">
              <a:solidFill>
                <a:srgbClr val="3017C7"/>
              </a:solidFill>
            </a:endParaRPr>
          </a:p>
          <a:p>
            <a:r>
              <a:rPr lang="ru-RU" b="1" dirty="0" smtClean="0">
                <a:solidFill>
                  <a:srgbClr val="3017C7"/>
                </a:solidFill>
              </a:rPr>
              <a:t> </a:t>
            </a:r>
          </a:p>
          <a:p>
            <a:r>
              <a:rPr lang="ru-RU" b="1" dirty="0">
                <a:solidFill>
                  <a:srgbClr val="3017C7"/>
                </a:solidFill>
              </a:rPr>
              <a:t> </a:t>
            </a:r>
            <a:r>
              <a:rPr lang="ru-RU" b="1" dirty="0" smtClean="0">
                <a:solidFill>
                  <a:srgbClr val="3017C7"/>
                </a:solidFill>
              </a:rPr>
              <a:t>      Всем нам очень нравится</a:t>
            </a:r>
          </a:p>
          <a:p>
            <a:r>
              <a:rPr lang="ru-RU" b="1" dirty="0" smtClean="0">
                <a:solidFill>
                  <a:srgbClr val="3017C7"/>
                </a:solidFill>
              </a:rPr>
              <a:t>       бабочка – красавица!</a:t>
            </a:r>
          </a:p>
        </p:txBody>
      </p:sp>
      <p:pic>
        <p:nvPicPr>
          <p:cNvPr id="6" name="Picture 2" descr="https://avatars.mds.yandex.net/get-pdb/939428/410fdfb3-6bca-43b2-bd05-ad6895a5eed2/s37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2" t="8677" r="8398" b="19149"/>
          <a:stretch/>
        </p:blipFill>
        <p:spPr bwMode="auto">
          <a:xfrm>
            <a:off x="506108" y="3140968"/>
            <a:ext cx="3966566" cy="3013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27195" y="174891"/>
            <a:ext cx="4574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3017C7"/>
                </a:solidFill>
              </a:rPr>
              <a:t>Весной просыпаются </a:t>
            </a:r>
            <a:r>
              <a:rPr lang="ru-RU" sz="2400" b="1" dirty="0">
                <a:solidFill>
                  <a:srgbClr val="3017C7"/>
                </a:solidFill>
              </a:rPr>
              <a:t>насекомые</a:t>
            </a:r>
          </a:p>
        </p:txBody>
      </p:sp>
      <p:pic>
        <p:nvPicPr>
          <p:cNvPr id="13" name="Picture 4" descr="https://shkolazhizni.ru/img/content/i127/127993_or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" t="9671" r="10524" b="6612"/>
          <a:stretch/>
        </p:blipFill>
        <p:spPr bwMode="auto">
          <a:xfrm>
            <a:off x="4624670" y="764704"/>
            <a:ext cx="3971909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994378" y="4303987"/>
            <a:ext cx="28872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3017C7"/>
                </a:solidFill>
              </a:rPr>
              <a:t>Я веселый майский жук.</a:t>
            </a:r>
          </a:p>
          <a:p>
            <a:r>
              <a:rPr lang="ru-RU" b="1" dirty="0">
                <a:solidFill>
                  <a:srgbClr val="3017C7"/>
                </a:solidFill>
              </a:rPr>
              <a:t>Знаю все сады вокруг,</a:t>
            </a:r>
          </a:p>
          <a:p>
            <a:r>
              <a:rPr lang="ru-RU" b="1" dirty="0">
                <a:solidFill>
                  <a:srgbClr val="3017C7"/>
                </a:solidFill>
              </a:rPr>
              <a:t>Над лужайками кружу,</a:t>
            </a:r>
          </a:p>
          <a:p>
            <a:r>
              <a:rPr lang="ru-RU" b="1" dirty="0">
                <a:solidFill>
                  <a:srgbClr val="3017C7"/>
                </a:solidFill>
              </a:rPr>
              <a:t>А зовут меня </a:t>
            </a:r>
            <a:r>
              <a:rPr lang="ru-RU" b="1" dirty="0" err="1">
                <a:solidFill>
                  <a:srgbClr val="3017C7"/>
                </a:solidFill>
              </a:rPr>
              <a:t>Жу-жу</a:t>
            </a:r>
            <a:r>
              <a:rPr lang="ru-RU" b="1" dirty="0">
                <a:solidFill>
                  <a:srgbClr val="3017C7"/>
                </a:solidFill>
              </a:rPr>
              <a:t>...</a:t>
            </a:r>
          </a:p>
          <a:p>
            <a:r>
              <a:rPr lang="ru-RU" b="1" dirty="0">
                <a:solidFill>
                  <a:srgbClr val="3017C7"/>
                </a:solidFill>
              </a:rPr>
              <a:t>Почему зовут </a:t>
            </a:r>
            <a:r>
              <a:rPr lang="ru-RU" b="1" dirty="0" err="1" smtClean="0">
                <a:solidFill>
                  <a:srgbClr val="3017C7"/>
                </a:solidFill>
              </a:rPr>
              <a:t>Жу-жу</a:t>
            </a:r>
            <a:r>
              <a:rPr lang="ru-RU" b="1" dirty="0" smtClean="0">
                <a:solidFill>
                  <a:srgbClr val="3017C7"/>
                </a:solidFill>
              </a:rPr>
              <a:t>, </a:t>
            </a:r>
          </a:p>
          <a:p>
            <a:r>
              <a:rPr lang="ru-RU" b="1" dirty="0" smtClean="0">
                <a:solidFill>
                  <a:srgbClr val="3017C7"/>
                </a:solidFill>
              </a:rPr>
              <a:t>Потому что я </a:t>
            </a:r>
            <a:r>
              <a:rPr lang="ru-RU" b="1" dirty="0" err="1" smtClean="0">
                <a:solidFill>
                  <a:srgbClr val="3017C7"/>
                </a:solidFill>
              </a:rPr>
              <a:t>жу-жу</a:t>
            </a:r>
            <a:r>
              <a:rPr lang="ru-RU" b="1" dirty="0" smtClean="0">
                <a:solidFill>
                  <a:srgbClr val="3017C7"/>
                </a:solidFill>
              </a:rPr>
              <a:t>.</a:t>
            </a:r>
            <a:endParaRPr lang="ru-RU" b="1" dirty="0">
              <a:solidFill>
                <a:srgbClr val="3017C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97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https://avatars.mds.yandex.net/get-pdb/2075670/0ef0fe50-42f4-423f-90f8-2be3d51f970e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7" y="9221"/>
            <a:ext cx="914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avatars.mds.yandex.net/get-pdb/1979423/a409e7d7-dd08-49ea-85cd-4d15e989adfe/s1200?webp=fals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7" t="11954" r="9764" b="12012"/>
          <a:stretch/>
        </p:blipFill>
        <p:spPr bwMode="auto">
          <a:xfrm rot="5400000">
            <a:off x="5123386" y="-254870"/>
            <a:ext cx="3113246" cy="4109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user\Desktop\img13 - копия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96952"/>
            <a:ext cx="4389605" cy="300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64367" y="3900417"/>
            <a:ext cx="3174519" cy="1198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3017C7"/>
                </a:solidFill>
              </a:rPr>
              <a:t>Пчелка желтая летает</a:t>
            </a:r>
          </a:p>
          <a:p>
            <a:r>
              <a:rPr lang="ru-RU" b="1" dirty="0">
                <a:solidFill>
                  <a:srgbClr val="3017C7"/>
                </a:solidFill>
              </a:rPr>
              <a:t>По цветам, по цветам.</a:t>
            </a:r>
          </a:p>
          <a:p>
            <a:r>
              <a:rPr lang="ru-RU" b="1" dirty="0">
                <a:solidFill>
                  <a:srgbClr val="3017C7"/>
                </a:solidFill>
              </a:rPr>
              <a:t>Сладкий мед нам собирает</a:t>
            </a:r>
          </a:p>
          <a:p>
            <a:r>
              <a:rPr lang="ru-RU" b="1" dirty="0">
                <a:solidFill>
                  <a:srgbClr val="3017C7"/>
                </a:solidFill>
              </a:rPr>
              <a:t>Здесь и там, здесь и там.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02062" y="789169"/>
            <a:ext cx="30963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3017C7"/>
                </a:solidFill>
              </a:rPr>
              <a:t>Божью коровку можно поймать,</a:t>
            </a:r>
            <a:br>
              <a:rPr lang="ru-RU" b="1" dirty="0">
                <a:solidFill>
                  <a:srgbClr val="3017C7"/>
                </a:solidFill>
              </a:rPr>
            </a:br>
            <a:r>
              <a:rPr lang="ru-RU" b="1" dirty="0">
                <a:solidFill>
                  <a:srgbClr val="3017C7"/>
                </a:solidFill>
              </a:rPr>
              <a:t>Черные точки пересчитать.</a:t>
            </a:r>
            <a:br>
              <a:rPr lang="ru-RU" b="1" dirty="0">
                <a:solidFill>
                  <a:srgbClr val="3017C7"/>
                </a:solidFill>
              </a:rPr>
            </a:br>
            <a:r>
              <a:rPr lang="ru-RU" b="1" dirty="0">
                <a:solidFill>
                  <a:srgbClr val="3017C7"/>
                </a:solidFill>
              </a:rPr>
              <a:t>Раз, два, три… Не успела!</a:t>
            </a:r>
            <a:br>
              <a:rPr lang="ru-RU" b="1" dirty="0">
                <a:solidFill>
                  <a:srgbClr val="3017C7"/>
                </a:solidFill>
              </a:rPr>
            </a:br>
            <a:r>
              <a:rPr lang="ru-RU" b="1" dirty="0">
                <a:solidFill>
                  <a:srgbClr val="3017C7"/>
                </a:solidFill>
              </a:rPr>
              <a:t>Божья коровка моя улетела!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7584" y="6237312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            Разучите понравившееся стихотворение с ребенком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048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https://avatars.mds.yandex.net/get-pdb/2075670/0ef0fe50-42f4-423f-90f8-2be3d51f970e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460"/>
            <a:ext cx="9169015" cy="688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2263" y="750527"/>
            <a:ext cx="5184576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3017C7"/>
                </a:solidFill>
              </a:rPr>
              <a:t>Мы предлагаем вам сделать </a:t>
            </a:r>
            <a:r>
              <a:rPr lang="ru-RU" sz="2000" b="1" dirty="0" smtClean="0">
                <a:solidFill>
                  <a:srgbClr val="3017C7"/>
                </a:solidFill>
              </a:rPr>
              <a:t>красивую </a:t>
            </a:r>
            <a:r>
              <a:rPr lang="ru-RU" sz="2000" b="1" dirty="0">
                <a:solidFill>
                  <a:srgbClr val="3017C7"/>
                </a:solidFill>
              </a:rPr>
              <a:t>весеннюю картину из пластилина. </a:t>
            </a:r>
          </a:p>
          <a:p>
            <a:pPr algn="ctr"/>
            <a:endParaRPr lang="ru-RU" sz="2000" b="1" dirty="0" smtClean="0">
              <a:solidFill>
                <a:srgbClr val="3017C7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3017C7"/>
                </a:solidFill>
              </a:rPr>
              <a:t>Для этого вам нужен пластилин, подкладная дощечка, стек, салфетка, цветной картон </a:t>
            </a:r>
          </a:p>
          <a:p>
            <a:pPr algn="ctr"/>
            <a:r>
              <a:rPr lang="ru-RU" sz="2000" b="1" dirty="0" smtClean="0">
                <a:solidFill>
                  <a:srgbClr val="3017C7"/>
                </a:solidFill>
              </a:rPr>
              <a:t>для фона.</a:t>
            </a:r>
          </a:p>
          <a:p>
            <a:pPr algn="ctr"/>
            <a:r>
              <a:rPr lang="ru-RU" sz="2000" b="1" dirty="0" smtClean="0">
                <a:solidFill>
                  <a:srgbClr val="3017C7"/>
                </a:solidFill>
              </a:rPr>
              <a:t>Но сначала разомнем наши ручки.</a:t>
            </a:r>
            <a:endParaRPr lang="ru-RU" sz="2000" b="1" i="1" dirty="0" smtClean="0">
              <a:solidFill>
                <a:srgbClr val="FF0000"/>
              </a:solidFill>
            </a:endParaRPr>
          </a:p>
          <a:p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flipV="1">
            <a:off x="2915816" y="2877329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 smtClean="0">
              <a:solidFill>
                <a:srgbClr val="3017C7"/>
              </a:solidFill>
            </a:endParaRPr>
          </a:p>
          <a:p>
            <a:endParaRPr lang="ru-RU" b="1" dirty="0">
              <a:solidFill>
                <a:srgbClr val="3017C7"/>
              </a:solidFill>
            </a:endParaRPr>
          </a:p>
        </p:txBody>
      </p:sp>
      <p:sp>
        <p:nvSpPr>
          <p:cNvPr id="6" name="AutoShape 2" descr="https://mmedia.ozone.ru/multimedia/101573465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https://mmedia.ozone.ru/multimedia/1015734651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 descr="C:\Users\user\Downloads\1015734651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91" b="88134" l="4667" r="9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67" t="6846" r="2076" b="10788"/>
          <a:stretch/>
        </p:blipFill>
        <p:spPr bwMode="auto">
          <a:xfrm>
            <a:off x="5292080" y="961283"/>
            <a:ext cx="3987949" cy="22392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131840" y="3284984"/>
            <a:ext cx="447166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rgbClr val="FF0000"/>
                </a:solidFill>
              </a:rPr>
              <a:t>Пальчиковая гимнастика: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</a:rPr>
              <a:t>Жук</a:t>
            </a:r>
            <a:r>
              <a:rPr lang="ru-RU" dirty="0"/>
              <a:t/>
            </a:r>
            <a:br>
              <a:rPr lang="ru-RU" dirty="0"/>
            </a:br>
            <a:r>
              <a:rPr lang="ru-RU" sz="2000" b="1" dirty="0">
                <a:solidFill>
                  <a:srgbClr val="3017C7"/>
                </a:solidFill>
              </a:rPr>
              <a:t>Я веселый майский жук.</a:t>
            </a:r>
            <a:br>
              <a:rPr lang="ru-RU" sz="2000" b="1" dirty="0">
                <a:solidFill>
                  <a:srgbClr val="3017C7"/>
                </a:solidFill>
              </a:rPr>
            </a:br>
            <a:r>
              <a:rPr lang="ru-RU" sz="2000" b="1" i="1" dirty="0">
                <a:solidFill>
                  <a:srgbClr val="3017C7"/>
                </a:solidFill>
              </a:rPr>
              <a:t>(сжать кулачки, вращать вокруг)</a:t>
            </a:r>
            <a:r>
              <a:rPr lang="ru-RU" sz="2000" b="1" dirty="0">
                <a:solidFill>
                  <a:srgbClr val="3017C7"/>
                </a:solidFill>
              </a:rPr>
              <a:t/>
            </a:r>
            <a:br>
              <a:rPr lang="ru-RU" sz="2000" b="1" dirty="0">
                <a:solidFill>
                  <a:srgbClr val="3017C7"/>
                </a:solidFill>
              </a:rPr>
            </a:br>
            <a:r>
              <a:rPr lang="ru-RU" sz="2000" b="1" dirty="0">
                <a:solidFill>
                  <a:srgbClr val="3017C7"/>
                </a:solidFill>
              </a:rPr>
              <a:t>Знаю все сады вокруг.</a:t>
            </a:r>
            <a:br>
              <a:rPr lang="ru-RU" sz="2000" b="1" dirty="0">
                <a:solidFill>
                  <a:srgbClr val="3017C7"/>
                </a:solidFill>
              </a:rPr>
            </a:br>
            <a:r>
              <a:rPr lang="ru-RU" sz="2000" b="1" i="1" dirty="0">
                <a:solidFill>
                  <a:srgbClr val="3017C7"/>
                </a:solidFill>
              </a:rPr>
              <a:t>(указательный палец и мизинец)</a:t>
            </a:r>
            <a:r>
              <a:rPr lang="ru-RU" sz="2000" b="1" dirty="0">
                <a:solidFill>
                  <a:srgbClr val="3017C7"/>
                </a:solidFill>
              </a:rPr>
              <a:t/>
            </a:r>
            <a:br>
              <a:rPr lang="ru-RU" sz="2000" b="1" dirty="0">
                <a:solidFill>
                  <a:srgbClr val="3017C7"/>
                </a:solidFill>
              </a:rPr>
            </a:br>
            <a:r>
              <a:rPr lang="ru-RU" sz="2000" b="1" dirty="0">
                <a:solidFill>
                  <a:srgbClr val="3017C7"/>
                </a:solidFill>
              </a:rPr>
              <a:t>Над лужайками кружу,</a:t>
            </a:r>
            <a:br>
              <a:rPr lang="ru-RU" sz="2000" b="1" dirty="0">
                <a:solidFill>
                  <a:srgbClr val="3017C7"/>
                </a:solidFill>
              </a:rPr>
            </a:br>
            <a:r>
              <a:rPr lang="ru-RU" sz="2000" b="1" i="1" dirty="0">
                <a:solidFill>
                  <a:srgbClr val="3017C7"/>
                </a:solidFill>
              </a:rPr>
              <a:t>(развести в стороны — «усы»)</a:t>
            </a:r>
            <a:r>
              <a:rPr lang="ru-RU" sz="2000" b="1" dirty="0">
                <a:solidFill>
                  <a:srgbClr val="3017C7"/>
                </a:solidFill>
              </a:rPr>
              <a:t/>
            </a:r>
            <a:br>
              <a:rPr lang="ru-RU" sz="2000" b="1" dirty="0">
                <a:solidFill>
                  <a:srgbClr val="3017C7"/>
                </a:solidFill>
              </a:rPr>
            </a:br>
            <a:r>
              <a:rPr lang="ru-RU" sz="2000" b="1" dirty="0">
                <a:solidFill>
                  <a:srgbClr val="3017C7"/>
                </a:solidFill>
              </a:rPr>
              <a:t>А зовут меня </a:t>
            </a:r>
            <a:r>
              <a:rPr lang="ru-RU" sz="2000" b="1" dirty="0" err="1">
                <a:solidFill>
                  <a:srgbClr val="3017C7"/>
                </a:solidFill>
              </a:rPr>
              <a:t>Жу-Жу</a:t>
            </a:r>
            <a:r>
              <a:rPr lang="ru-RU" sz="2000" b="1" dirty="0">
                <a:solidFill>
                  <a:srgbClr val="3017C7"/>
                </a:solidFill>
              </a:rPr>
              <a:t>.</a:t>
            </a:r>
            <a:br>
              <a:rPr lang="ru-RU" sz="2000" b="1" dirty="0">
                <a:solidFill>
                  <a:srgbClr val="3017C7"/>
                </a:solidFill>
              </a:rPr>
            </a:br>
            <a:r>
              <a:rPr lang="ru-RU" sz="2000" b="1" i="1" dirty="0">
                <a:solidFill>
                  <a:srgbClr val="3017C7"/>
                </a:solidFill>
              </a:rPr>
              <a:t>(шевелить пальцами-усами)</a:t>
            </a:r>
            <a:endParaRPr lang="ru-RU" sz="2000" b="1" dirty="0">
              <a:solidFill>
                <a:srgbClr val="3017C7"/>
              </a:solidFill>
            </a:endParaRPr>
          </a:p>
        </p:txBody>
      </p:sp>
      <p:pic>
        <p:nvPicPr>
          <p:cNvPr id="12" name="Рисунок 11" descr="C:\Users\user\Downloads\и-юстрация-руки-смешного-шаржа-ladybug-развевая-29853703.jp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889" l="0" r="898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312" y="3629047"/>
            <a:ext cx="2076450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2195736" y="81905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</a:rPr>
              <a:t>Плоскостная лепка</a:t>
            </a:r>
          </a:p>
        </p:txBody>
      </p:sp>
    </p:spTree>
    <p:extLst>
      <p:ext uri="{BB962C8B-B14F-4D97-AF65-F5344CB8AC3E}">
        <p14:creationId xmlns:p14="http://schemas.microsoft.com/office/powerpoint/2010/main" val="1857660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</TotalTime>
  <Words>260</Words>
  <Application>Microsoft Office PowerPoint</Application>
  <PresentationFormat>Экран (4:3)</PresentationFormat>
  <Paragraphs>70</Paragraphs>
  <Slides>14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39</cp:revision>
  <dcterms:created xsi:type="dcterms:W3CDTF">2020-04-26T13:26:14Z</dcterms:created>
  <dcterms:modified xsi:type="dcterms:W3CDTF">2020-04-27T21:09:13Z</dcterms:modified>
</cp:coreProperties>
</file>